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sz="4400" b="1">
                <a:solidFill>
                  <a:srgbClr val="2C3E50"/>
                </a:solidFill>
              </a:rPr>
              <a:t>CleanSwift Laundry App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sz="3200" b="0">
                <a:solidFill>
                  <a:srgbClr val="3498DB"/>
                </a:solidFill>
              </a:rPr>
              <a:t>Marketing Plan</a:t>
            </a:r>
          </a:p>
          <a:p>
            <a:pPr algn="ctr"/>
            <a:r>
              <a:rPr sz="2000">
                <a:solidFill>
                  <a:srgbClr val="2C3E50"/>
                </a:solidFill>
              </a:rPr>
              <a:t>
Presented by: Heba Saayda</a:t>
            </a:r>
          </a:p>
          <a:p>
            <a:pPr algn="ctr"/>
            <a:r>
              <a:rPr sz="1600">
                <a:solidFill>
                  <a:srgbClr val="2C3E50"/>
                </a:solidFill>
              </a:rPr>
              <a:t>E-commerce Major, Khadouri University</a:t>
            </a:r>
          </a:p>
          <a:p>
            <a:pPr algn="ctr"/>
            <a:r>
              <a:rPr sz="1600">
                <a:solidFill>
                  <a:srgbClr val="2C3E50"/>
                </a:solidFill>
              </a:rPr>
              <a:t>Course: Electronic Marketing</a:t>
            </a:r>
          </a:p>
          <a:p>
            <a:pPr algn="ctr"/>
            <a:r>
              <a:rPr sz="1600">
                <a:solidFill>
                  <a:srgbClr val="2C3E50"/>
                </a:solidFill>
              </a:rPr>
              <a:t>Instructor: Shaima Bowaghni</a:t>
            </a:r>
          </a:p>
        </p:txBody>
      </p:sp>
      <p:pic>
        <p:nvPicPr>
          <p:cNvPr id="4" name="Picture 3" descr="cleanswift_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914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sz="3600" b="1">
                <a:solidFill>
                  <a:srgbClr val="2C3E50"/>
                </a:solidFill>
              </a:rPr>
              <a:t>Marketing Mix (7Ps)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marketing_mix_7p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8229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sz="3600" b="1">
                <a:solidFill>
                  <a:srgbClr val="2C3E50"/>
                </a:solidFill>
              </a:rPr>
              <a:t>Metrics &amp;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sz="2400" b="1">
                <a:solidFill>
                  <a:srgbClr val="3498DB"/>
                </a:solidFill>
              </a:rPr>
              <a:t>Key Performance Indicators (KPIs):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App downloads and registrations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Customer conversion rate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Average order value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Order frequency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Customer ratings and satisfaction</a:t>
            </a:r>
          </a:p>
          <a:p>
            <a:pPr>
              <a:spcBef>
                <a:spcPts val="1500"/>
              </a:spcBef>
            </a:pPr>
            <a:r>
              <a:rPr sz="2400" b="1">
                <a:solidFill>
                  <a:srgbClr val="3498DB"/>
                </a:solidFill>
              </a:rPr>
              <a:t>Implementation Timeline: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Month 1-2: App development and testing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Month 2-3: Establish operations center and partnerships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Month 3: Launch marketing campaign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Month 4: Official service launch in Tulkarm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Month 6: Evaluation and strategy refinement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Month 12: Begin expansion planning to additional cities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sz="3600" b="1">
                <a:solidFill>
                  <a:srgbClr val="2C3E50"/>
                </a:solidFill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sz="1800" b="0">
                <a:solidFill>
                  <a:srgbClr val="2C3E50"/>
                </a:solidFill>
              </a:rPr>
              <a:t/>
            </a:r>
          </a:p>
          <a:p>
            <a:r>
              <a:rPr sz="2000" b="1">
                <a:solidFill>
                  <a:srgbClr val="3498DB"/>
                </a:solidFill>
              </a:rPr>
              <a:t>CleanSwift provides an innovative solution to meet the laundry needs in Tulkarm: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Addresses clear market need for convenient, high-quality laundry services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Combines technology and service excellence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Focused strategy with clear objectives and implementation plan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Local operations model addresses transportation challenges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Comprehensive marketing mix to drive customer acquisition and retention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Scalable business model with potential for expansion</a:t>
            </a:r>
          </a:p>
          <a:p>
            <a:pPr algn="ctr">
              <a:spcBef>
                <a:spcPts val="2000"/>
              </a:spcBef>
            </a:pPr>
            <a:r>
              <a:rPr sz="3200" b="1">
                <a:solidFill>
                  <a:srgbClr val="2C3E50"/>
                </a:solidFill>
              </a:rPr>
              <a:t>Thank You!</a:t>
            </a:r>
          </a:p>
        </p:txBody>
      </p:sp>
      <p:pic>
        <p:nvPicPr>
          <p:cNvPr id="4" name="Picture 3" descr="cleanswift_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45720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sz="3600" b="1">
                <a:solidFill>
                  <a:srgbClr val="2C3E50"/>
                </a:solidFill>
              </a:rPr>
              <a:t>Executive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sz="1800" b="0">
                <a:solidFill>
                  <a:srgbClr val="2C3E50"/>
                </a:solidFill>
              </a:rPr>
              <a:t/>
            </a:r>
          </a:p>
          <a:p>
            <a:pPr/>
            <a:r>
              <a:rPr sz="1800" b="1">
                <a:solidFill>
                  <a:srgbClr val="2C3E50"/>
                </a:solidFill>
              </a:rPr>
              <a:t>Innovative laundry and ironing service app for Tulkarm, Palestine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Addresses the needs of busy professionals, families, and students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Comprehensive service: pickup, washing, ironing, delivery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User-friendly mobile app for ordering, tracking, and payment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Differentiated by convenience, quality, and technology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Local operations model to address transportation challenges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Clear marketing objectives and implementation strategy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sz="3600" b="1">
                <a:solidFill>
                  <a:srgbClr val="2C3E50"/>
                </a:solidFill>
              </a:rPr>
              <a:t>Mission &amp;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sz="2400" b="1">
                <a:solidFill>
                  <a:srgbClr val="3498DB"/>
                </a:solidFill>
              </a:rPr>
              <a:t>Mission Statement:</a:t>
            </a:r>
          </a:p>
          <a:p>
            <a:r>
              <a:rPr sz="1800">
                <a:solidFill>
                  <a:srgbClr val="2C3E50"/>
                </a:solidFill>
              </a:rPr>
              <a:t>To simplify the lives of busy individuals and families by providing a convenient, reliable, and high-quality laundry and ironing service accessible through an easy-to-use mobile application.</a:t>
            </a:r>
          </a:p>
          <a:p>
            <a:pPr>
              <a:spcBef>
                <a:spcPts val="2000"/>
              </a:spcBef>
            </a:pPr>
            <a:r>
              <a:rPr sz="2400" b="1">
                <a:solidFill>
                  <a:srgbClr val="3498DB"/>
                </a:solidFill>
              </a:rPr>
              <a:t>Key Resources: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Technological: Mobile app for iOS and Android platforms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Human: Skilled laundry professionals and delivery drivers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Physical: Local laundry facilities with industrial equipment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Financial: Initial funding for development and operations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sz="3600" b="1">
                <a:solidFill>
                  <a:srgbClr val="2C3E50"/>
                </a:solidFill>
              </a:rPr>
              <a:t>Services Offered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371600"/>
          <a:ext cx="822960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/>
                <a:gridCol w="2743200"/>
                <a:gridCol w="1828800"/>
                <a:gridCol w="1828800"/>
              </a:tblGrid>
              <a:tr h="822960">
                <a:tc>
                  <a:txBody>
                    <a:bodyPr/>
                    <a:lstStyle/>
                    <a:p>
                      <a:pPr algn="ctr"/>
                      <a:r>
                        <a:rPr sz="2000" b="1">
                          <a:solidFill>
                            <a:srgbClr val="FFFFFF"/>
                          </a:solidFill>
                        </a:rPr>
                        <a:t>Service</a:t>
                      </a:r>
                    </a:p>
                  </a:txBody>
                  <a:tcPr>
                    <a:solidFill>
                      <a:srgbClr val="3498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000" b="1">
                          <a:solidFill>
                            <a:srgbClr val="FFFFFF"/>
                          </a:solidFill>
                        </a:rPr>
                        <a:t>Description</a:t>
                      </a:r>
                    </a:p>
                  </a:txBody>
                  <a:tcPr>
                    <a:solidFill>
                      <a:srgbClr val="3498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000" b="1">
                          <a:solidFill>
                            <a:srgbClr val="FFFFFF"/>
                          </a:solidFill>
                        </a:rPr>
                        <a:t>Pricing Mechanism</a:t>
                      </a:r>
                    </a:p>
                  </a:txBody>
                  <a:tcPr>
                    <a:solidFill>
                      <a:srgbClr val="3498D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2000" b="1">
                          <a:solidFill>
                            <a:srgbClr val="FFFFFF"/>
                          </a:solidFill>
                        </a:rPr>
                        <a:t>Key Benefit</a:t>
                      </a:r>
                    </a:p>
                  </a:txBody>
                  <a:tcPr>
                    <a:solidFill>
                      <a:srgbClr val="3498DB"/>
                    </a:solidFill>
                  </a:tcPr>
                </a:tc>
              </a:tr>
              <a:tr h="822960">
                <a:tc>
                  <a:txBody>
                    <a:bodyPr/>
                    <a:lstStyle/>
                    <a:p>
                      <a:pPr algn="l"/>
                      <a:r>
                        <a:rPr sz="1800" b="1">
                          <a:solidFill>
                            <a:srgbClr val="2C3E50"/>
                          </a:solidFill>
                        </a:rPr>
                        <a:t>Wash &amp; Fold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Washing, drying, and folding everyday clothes with high quality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Per kilogram / Per bag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Time and effort saving</a:t>
                      </a:r>
                    </a:p>
                  </a:txBody>
                  <a:tcPr/>
                </a:tc>
              </a:tr>
              <a:tr h="822960">
                <a:tc>
                  <a:txBody>
                    <a:bodyPr/>
                    <a:lstStyle/>
                    <a:p>
                      <a:pPr algn="l"/>
                      <a:r>
                        <a:rPr sz="1800" b="1">
                          <a:solidFill>
                            <a:srgbClr val="2C3E50"/>
                          </a:solidFill>
                        </a:rPr>
                        <a:t>Professional Ironing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Carefully ironing clothes to ensure they are wrinkle-free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Per piece / Per hour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Ready-to-wear clothes</a:t>
                      </a:r>
                    </a:p>
                  </a:txBody>
                  <a:tcPr/>
                </a:tc>
              </a:tr>
              <a:tr h="822960">
                <a:tc>
                  <a:txBody>
                    <a:bodyPr/>
                    <a:lstStyle/>
                    <a:p>
                      <a:pPr algn="l"/>
                      <a:r>
                        <a:rPr sz="1800" b="1">
                          <a:solidFill>
                            <a:srgbClr val="2C3E50"/>
                          </a:solidFill>
                        </a:rPr>
                        <a:t>Dry Cleaning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Specialized cleaning for delicate clothes (via partners)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Per piece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Preservation of delicate items</a:t>
                      </a:r>
                    </a:p>
                  </a:txBody>
                  <a:tcPr/>
                </a:tc>
              </a:tr>
              <a:tr h="822960">
                <a:tc>
                  <a:txBody>
                    <a:bodyPr/>
                    <a:lstStyle/>
                    <a:p>
                      <a:pPr algn="l"/>
                      <a:r>
                        <a:rPr sz="1800" b="1">
                          <a:solidFill>
                            <a:srgbClr val="2C3E50"/>
                          </a:solidFill>
                        </a:rPr>
                        <a:t>App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Easy ordering, tracking, payment, preference customization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Included in service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sz="1600" b="0">
                          <a:solidFill>
                            <a:srgbClr val="2C3E50"/>
                          </a:solidFill>
                        </a:rPr>
                        <a:t>Convenience and control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sz="3600" b="1">
                <a:solidFill>
                  <a:srgbClr val="2C3E50"/>
                </a:solidFill>
              </a:rPr>
              <a:t>PESTEL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sz="1800" b="0">
                <a:solidFill>
                  <a:srgbClr val="2C3E50"/>
                </a:solidFill>
              </a:rPr>
              <a:t/>
            </a:r>
          </a:p>
          <a:p>
            <a:r>
              <a:rPr sz="2000" b="1">
                <a:solidFill>
                  <a:srgbClr val="2C3E50"/>
                </a:solidFill>
              </a:rPr>
              <a:t>Political: </a:t>
            </a:r>
            <a:r>
              <a:rPr sz="1800">
                <a:solidFill>
                  <a:srgbClr val="2C3E50"/>
                </a:solidFill>
              </a:rPr>
              <a:t>Local business regulations, labor laws, data privacy laws</a:t>
            </a:r>
          </a:p>
          <a:p>
            <a:r>
              <a:rPr sz="2000" b="1">
                <a:solidFill>
                  <a:srgbClr val="2ECC71"/>
                </a:solidFill>
              </a:rPr>
              <a:t>Economic: </a:t>
            </a:r>
            <a:r>
              <a:rPr sz="1800">
                <a:solidFill>
                  <a:srgbClr val="2C3E50"/>
                </a:solidFill>
              </a:rPr>
              <a:t>Disposable income, economic growth, inflation, consumer spending</a:t>
            </a:r>
          </a:p>
          <a:p>
            <a:r>
              <a:rPr sz="2000" b="1">
                <a:solidFill>
                  <a:srgbClr val="3498DB"/>
                </a:solidFill>
              </a:rPr>
              <a:t>Social: </a:t>
            </a:r>
            <a:r>
              <a:rPr sz="1800">
                <a:solidFill>
                  <a:srgbClr val="2C3E50"/>
                </a:solidFill>
              </a:rPr>
              <a:t>Busy lifestyles, attitudes toward outsourcing, technology adoption</a:t>
            </a:r>
          </a:p>
          <a:p>
            <a:r>
              <a:rPr sz="2000" b="1">
                <a:solidFill>
                  <a:srgbClr val="F1C40F"/>
                </a:solidFill>
              </a:rPr>
              <a:t>Technological: </a:t>
            </a:r>
            <a:r>
              <a:rPr sz="1800">
                <a:solidFill>
                  <a:srgbClr val="2C3E50"/>
                </a:solidFill>
              </a:rPr>
              <a:t>Smartphone penetration, internet reliability, payment systems</a:t>
            </a:r>
          </a:p>
          <a:p>
            <a:r>
              <a:rPr sz="2000" b="1">
                <a:solidFill>
                  <a:srgbClr val="2ECC71"/>
                </a:solidFill>
              </a:rPr>
              <a:t>Environmental: </a:t>
            </a:r>
            <a:r>
              <a:rPr sz="1800">
                <a:solidFill>
                  <a:srgbClr val="2C3E50"/>
                </a:solidFill>
              </a:rPr>
              <a:t>Water/energy consumption, eco-friendly detergents, carbon footprint</a:t>
            </a:r>
          </a:p>
          <a:p>
            <a:r>
              <a:rPr sz="2000" b="1">
                <a:solidFill>
                  <a:srgbClr val="E74C3C"/>
                </a:solidFill>
              </a:rPr>
              <a:t>Legal: </a:t>
            </a:r>
            <a:r>
              <a:rPr sz="1800">
                <a:solidFill>
                  <a:srgbClr val="2C3E50"/>
                </a:solidFill>
              </a:rPr>
              <a:t>Consumer protection laws, health &amp; safety regulations, licensing</a:t>
            </a:r>
          </a:p>
        </p:txBody>
      </p:sp>
      <p:pic>
        <p:nvPicPr>
          <p:cNvPr id="4" name="Picture 3" descr="pestel_diagr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4114800"/>
            <a:ext cx="7315200" cy="4876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sz="3600" b="1">
                <a:solidFill>
                  <a:srgbClr val="2C3E50"/>
                </a:solidFill>
              </a:rPr>
              <a:t>SWOT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wot_analysi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315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sz="3600" b="1">
                <a:solidFill>
                  <a:srgbClr val="2C3E50"/>
                </a:solidFill>
              </a:rPr>
              <a:t>Target Market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sz="2400" b="1">
                <a:solidFill>
                  <a:srgbClr val="3498DB"/>
                </a:solidFill>
              </a:rPr>
              <a:t>Primary Market Segments:</a:t>
            </a:r>
          </a:p>
          <a:p>
            <a:r>
              <a:rPr sz="2000" b="1">
                <a:solidFill>
                  <a:srgbClr val="2C3E50"/>
                </a:solidFill>
              </a:rPr>
              <a:t>1. Busy Professionals &amp; Dual-Income Families</a:t>
            </a:r>
          </a:p>
          <a:p>
            <a:pPr lvl="1"/>
            <a:r>
              <a:rPr sz="1800" b="0">
                <a:solidFill>
                  <a:srgbClr val="2C3E50"/>
                </a:solidFill>
              </a:rPr>
              <a:t>Age: 25-50 years</a:t>
            </a:r>
          </a:p>
          <a:p>
            <a:pPr lvl="1"/>
            <a:r>
              <a:rPr sz="1800" b="0">
                <a:solidFill>
                  <a:srgbClr val="2C3E50"/>
                </a:solidFill>
              </a:rPr>
              <a:t>Income: Medium to high</a:t>
            </a:r>
          </a:p>
          <a:p>
            <a:pPr lvl="1"/>
            <a:r>
              <a:rPr sz="1800" b="0">
                <a:solidFill>
                  <a:srgbClr val="2C3E50"/>
                </a:solidFill>
              </a:rPr>
              <a:t>Characteristics: Value time, busy schedules, quality-conscious</a:t>
            </a:r>
          </a:p>
          <a:p>
            <a:pPr lvl="1"/>
            <a:r>
              <a:rPr sz="1800" b="0">
                <a:solidFill>
                  <a:srgbClr val="2C3E50"/>
                </a:solidFill>
              </a:rPr>
              <a:t>Key message: "Reclaim your time, we'll handle your laundry"</a:t>
            </a:r>
          </a:p>
          <a:p>
            <a:pPr>
              <a:spcBef>
                <a:spcPts val="1000"/>
              </a:spcBef>
            </a:pPr>
            <a:r>
              <a:rPr sz="2000" b="1">
                <a:solidFill>
                  <a:srgbClr val="2C3E50"/>
                </a:solidFill>
              </a:rPr>
              <a:t>2. Students &amp; Young Independents</a:t>
            </a:r>
          </a:p>
          <a:p>
            <a:pPr lvl="1"/>
            <a:r>
              <a:rPr sz="1800" b="0">
                <a:solidFill>
                  <a:srgbClr val="2C3E50"/>
                </a:solidFill>
              </a:rPr>
              <a:t>Age: 18-25 years</a:t>
            </a:r>
          </a:p>
          <a:p>
            <a:pPr lvl="1"/>
            <a:r>
              <a:rPr sz="1800" b="0">
                <a:solidFill>
                  <a:srgbClr val="2C3E50"/>
                </a:solidFill>
              </a:rPr>
              <a:t>Characteristics: Tech-savvy, convenience-oriented, price-sensitive</a:t>
            </a:r>
          </a:p>
          <a:p>
            <a:pPr lvl="1"/>
            <a:r>
              <a:rPr sz="1800" b="0">
                <a:solidFill>
                  <a:srgbClr val="2C3E50"/>
                </a:solidFill>
              </a:rPr>
              <a:t>Key message: "Your laundry made easy with just a tap"</a:t>
            </a:r>
          </a:p>
        </p:txBody>
      </p:sp>
      <p:pic>
        <p:nvPicPr>
          <p:cNvPr id="4" name="Picture 3" descr="cleanswift_app_interfa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828800"/>
            <a:ext cx="24384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sz="3600" b="1">
                <a:solidFill>
                  <a:srgbClr val="2C3E50"/>
                </a:solidFill>
              </a:rPr>
              <a:t>Marketing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sz="1800" b="0">
                <a:solidFill>
                  <a:srgbClr val="2C3E50"/>
                </a:solidFill>
              </a:rPr>
              <a:t/>
            </a:r>
          </a:p>
          <a:p>
            <a:r>
              <a:rPr sz="2400" b="1">
                <a:solidFill>
                  <a:srgbClr val="3498DB"/>
                </a:solidFill>
              </a:rPr>
              <a:t>Market Objectives:</a:t>
            </a:r>
          </a:p>
          <a:p>
            <a:pPr/>
            <a:r>
              <a:rPr sz="1800" b="1">
                <a:solidFill>
                  <a:srgbClr val="2C3E50"/>
                </a:solidFill>
              </a:rPr>
              <a:t>Acquire 500 active customers within 6 months</a:t>
            </a:r>
          </a:p>
          <a:p>
            <a:pPr/>
            <a:r>
              <a:rPr sz="1800" b="1">
                <a:solidFill>
                  <a:srgbClr val="2C3E50"/>
                </a:solidFill>
              </a:rPr>
              <a:t>Achieve 20% brand recall within one year</a:t>
            </a:r>
          </a:p>
          <a:p>
            <a:pPr/>
            <a:r>
              <a:rPr sz="1800" b="1">
                <a:solidFill>
                  <a:srgbClr val="2C3E50"/>
                </a:solidFill>
              </a:rPr>
              <a:t>Establish operations in all neighborhoods of Tulkarm</a:t>
            </a:r>
          </a:p>
          <a:p>
            <a:pPr>
              <a:spcBef>
                <a:spcPts val="1500"/>
              </a:spcBef>
            </a:pPr>
            <a:r>
              <a:rPr sz="2400" b="1">
                <a:solidFill>
                  <a:srgbClr val="2ECC71"/>
                </a:solidFill>
              </a:rPr>
              <a:t>Financial Objectives:</a:t>
            </a:r>
          </a:p>
          <a:p>
            <a:pPr/>
            <a:r>
              <a:rPr sz="1800" b="1">
                <a:solidFill>
                  <a:srgbClr val="2C3E50"/>
                </a:solidFill>
              </a:rPr>
              <a:t>Reach break-even within 12-18 months</a:t>
            </a:r>
          </a:p>
          <a:p>
            <a:pPr/>
            <a:r>
              <a:rPr sz="1800" b="1">
                <a:solidFill>
                  <a:srgbClr val="2C3E50"/>
                </a:solidFill>
              </a:rPr>
              <a:t>Increase average order value by 10% in first year</a:t>
            </a:r>
          </a:p>
          <a:p>
            <a:pPr/>
            <a:r>
              <a:rPr sz="1800" b="1">
                <a:solidFill>
                  <a:srgbClr val="2C3E50"/>
                </a:solidFill>
              </a:rPr>
              <a:t>Achieve 15% profit margin by end of second year</a:t>
            </a:r>
          </a:p>
          <a:p>
            <a:pPr>
              <a:spcBef>
                <a:spcPts val="1500"/>
              </a:spcBef>
            </a:pPr>
            <a:r>
              <a:rPr sz="2400" b="1">
                <a:solidFill>
                  <a:srgbClr val="F1C40F"/>
                </a:solidFill>
              </a:rPr>
              <a:t>Operational Objectives:</a:t>
            </a:r>
          </a:p>
          <a:p>
            <a:pPr/>
            <a:r>
              <a:rPr sz="1800" b="1">
                <a:solidFill>
                  <a:srgbClr val="2C3E50"/>
                </a:solidFill>
              </a:rPr>
              <a:t>Maintain 48-hour average delivery time</a:t>
            </a:r>
          </a:p>
          <a:p>
            <a:pPr/>
            <a:r>
              <a:rPr sz="1800" b="1">
                <a:solidFill>
                  <a:srgbClr val="2C3E50"/>
                </a:solidFill>
              </a:rPr>
              <a:t>Achieve 98%+ order accuracy rate</a:t>
            </a:r>
          </a:p>
          <a:p>
            <a:pPr/>
            <a:r>
              <a:rPr sz="1800" b="1">
                <a:solidFill>
                  <a:srgbClr val="2C3E50"/>
                </a:solidFill>
              </a:rPr>
              <a:t>Attain 4.5+ star average customer rating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sz="3600" b="1">
                <a:solidFill>
                  <a:srgbClr val="2C3E50"/>
                </a:solidFill>
              </a:rPr>
              <a:t>Marketing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sz="1800" b="0">
                <a:solidFill>
                  <a:srgbClr val="2C3E50"/>
                </a:solidFill>
              </a:rPr>
              <a:t/>
            </a:r>
          </a:p>
          <a:p>
            <a:r>
              <a:rPr sz="2400" b="1">
                <a:solidFill>
                  <a:srgbClr val="3498DB"/>
                </a:solidFill>
              </a:rPr>
              <a:t>Competitive Strategy: Focused Differentiation</a:t>
            </a:r>
          </a:p>
          <a:p>
            <a:r>
              <a:rPr sz="1800">
                <a:solidFill>
                  <a:srgbClr val="2C3E50"/>
                </a:solidFill>
              </a:rPr>
              <a:t>We will focus on specific market segments in Tulkarm with a differentiated service offering that emphasizes convenience, quality, and technology.</a:t>
            </a:r>
          </a:p>
          <a:p>
            <a:pPr>
              <a:spcBef>
                <a:spcPts val="1500"/>
              </a:spcBef>
            </a:pPr>
            <a:r>
              <a:rPr sz="2400" b="1">
                <a:solidFill>
                  <a:srgbClr val="3498DB"/>
                </a:solidFill>
              </a:rPr>
              <a:t>Growth Strategy: Market Penetration &amp; Development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Phase 1: Establish strong presence in Tulkarm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Phase 2: Expand to nearby cities with local operations centers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Phase 3: Introduce additional services (alterations, specialty cleaning)</a:t>
            </a:r>
          </a:p>
          <a:p>
            <a:pPr>
              <a:spcBef>
                <a:spcPts val="1500"/>
              </a:spcBef>
            </a:pPr>
            <a:r>
              <a:rPr sz="2400" b="1">
                <a:solidFill>
                  <a:srgbClr val="3498DB"/>
                </a:solidFill>
              </a:rPr>
              <a:t>Key Differentiators: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Unparalleled convenience through app-based service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High reliability and quality standards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Local focus (operations centers in each city)</a:t>
            </a:r>
          </a:p>
          <a:p>
            <a:pPr/>
            <a:r>
              <a:rPr sz="1800" b="0">
                <a:solidFill>
                  <a:srgbClr val="2C3E50"/>
                </a:solidFill>
              </a:rPr>
              <a:t>User-friendly technology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